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63" r:id="rId4"/>
    <p:sldId id="258" r:id="rId5"/>
    <p:sldId id="270" r:id="rId6"/>
    <p:sldId id="264" r:id="rId7"/>
    <p:sldId id="265" r:id="rId8"/>
    <p:sldId id="259" r:id="rId9"/>
    <p:sldId id="268" r:id="rId10"/>
    <p:sldId id="269" r:id="rId11"/>
    <p:sldId id="260" r:id="rId12"/>
    <p:sldId id="266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6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6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42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7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0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6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6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2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3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0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forkids.kidipede.com/chemistry/atoms/index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int.ua.edu/wp-content/uploads/2010/06/chemical_mixup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Atoms, Elements, compounds, mixtures &amp; molecules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Year 8, term 1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73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what is a Molecule?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05244"/>
            <a:ext cx="8946541" cy="4743156"/>
          </a:xfrm>
        </p:spPr>
        <p:txBody>
          <a:bodyPr/>
          <a:lstStyle/>
          <a:p>
            <a:r>
              <a:rPr lang="en-AU" sz="2800" dirty="0" smtClean="0"/>
              <a:t>A </a:t>
            </a:r>
            <a:r>
              <a:rPr lang="en-AU" sz="2800" dirty="0"/>
              <a:t>molecule is a group of two or more </a:t>
            </a:r>
            <a:r>
              <a:rPr lang="en-AU" sz="2800" dirty="0">
                <a:hlinkClick r:id="rId2"/>
              </a:rPr>
              <a:t>atoms</a:t>
            </a:r>
            <a:r>
              <a:rPr lang="en-AU" sz="2800" dirty="0"/>
              <a:t> that stick </a:t>
            </a:r>
            <a:r>
              <a:rPr lang="en-AU" sz="2800" dirty="0" smtClean="0"/>
              <a:t>(bond) together. </a:t>
            </a:r>
          </a:p>
          <a:p>
            <a:r>
              <a:rPr lang="en-AU" sz="2800" dirty="0" smtClean="0"/>
              <a:t>They can be pure elements or compounds.</a:t>
            </a:r>
            <a:r>
              <a:rPr lang="en-AU" sz="2800" dirty="0"/>
              <a:t> It is the simplest structural unit of an element or compound.</a:t>
            </a:r>
          </a:p>
          <a:p>
            <a:endParaRPr lang="en-AU" sz="2800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596980" y="3876822"/>
            <a:ext cx="2987899" cy="279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Molecule of an element e.g. O</a:t>
            </a:r>
            <a:r>
              <a:rPr lang="en-AU" sz="2400" baseline="-25000" dirty="0" smtClean="0"/>
              <a:t>2</a:t>
            </a:r>
            <a:endParaRPr lang="en-AU" sz="2400" baseline="-25000" dirty="0"/>
          </a:p>
        </p:txBody>
      </p:sp>
      <p:sp>
        <p:nvSpPr>
          <p:cNvPr id="5" name="Oval 4"/>
          <p:cNvSpPr/>
          <p:nvPr/>
        </p:nvSpPr>
        <p:spPr>
          <a:xfrm>
            <a:off x="2278580" y="4056845"/>
            <a:ext cx="811369" cy="798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090930" y="4056845"/>
            <a:ext cx="798490" cy="798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856974" y="3693781"/>
            <a:ext cx="2987899" cy="279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 smtClean="0"/>
          </a:p>
          <a:p>
            <a:pPr algn="ctr"/>
            <a:r>
              <a:rPr lang="en-AU" sz="2400" dirty="0" smtClean="0"/>
              <a:t>Molecule of an compound e.g. H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O</a:t>
            </a:r>
            <a:endParaRPr lang="en-AU" sz="2400" dirty="0"/>
          </a:p>
        </p:txBody>
      </p:sp>
      <p:sp>
        <p:nvSpPr>
          <p:cNvPr id="8" name="Oval 7"/>
          <p:cNvSpPr/>
          <p:nvPr/>
        </p:nvSpPr>
        <p:spPr>
          <a:xfrm>
            <a:off x="7951678" y="3879495"/>
            <a:ext cx="798490" cy="7984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/>
        </p:nvSpPr>
        <p:spPr>
          <a:xfrm>
            <a:off x="8705670" y="3746705"/>
            <a:ext cx="591850" cy="3992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Isosceles Triangle 10"/>
          <p:cNvSpPr/>
          <p:nvPr/>
        </p:nvSpPr>
        <p:spPr>
          <a:xfrm>
            <a:off x="7378049" y="3803137"/>
            <a:ext cx="591850" cy="3992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7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</a:t>
            </a:r>
            <a:r>
              <a:rPr lang="en-AU" dirty="0" smtClean="0"/>
              <a:t>ixtures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5582"/>
            <a:ext cx="8946541" cy="4672817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Are made up of two or more elements, two or more compounds or a combination of elements and compounds but they </a:t>
            </a:r>
            <a:r>
              <a:rPr lang="en-A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en-AU" sz="2400" dirty="0" smtClean="0"/>
              <a:t> all bonded together.</a:t>
            </a:r>
          </a:p>
          <a:p>
            <a:r>
              <a:rPr lang="en-AU" sz="2400" dirty="0" smtClean="0"/>
              <a:t>The substances that make up mixtures can usually be easily separated from each other (i.e. without a chemical reaction).</a:t>
            </a:r>
          </a:p>
          <a:p>
            <a:r>
              <a:rPr lang="en-AU" sz="2400" dirty="0" smtClean="0"/>
              <a:t>E.g. soft drink, sand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39" y="4030050"/>
            <a:ext cx="5507951" cy="19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Common Substances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234" y="1853248"/>
            <a:ext cx="8478799" cy="45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3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</a:t>
            </a:r>
            <a:r>
              <a:rPr lang="en-AU" dirty="0" smtClean="0"/>
              <a:t>ummary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75" y="362565"/>
            <a:ext cx="7759057" cy="5819293"/>
          </a:xfrm>
        </p:spPr>
      </p:pic>
    </p:spTree>
    <p:extLst>
      <p:ext uri="{BB962C8B-B14F-4D97-AF65-F5344CB8AC3E}">
        <p14:creationId xmlns:p14="http://schemas.microsoft.com/office/powerpoint/2010/main" val="26970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Practice – Laptops needed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Chemical mix-up game - match Elements, Compounds, and Mixtures </a:t>
            </a:r>
            <a:endParaRPr lang="en-AU" dirty="0" smtClean="0"/>
          </a:p>
          <a:p>
            <a:r>
              <a:rPr lang="en-AU" dirty="0"/>
              <a:t>Go to the website above</a:t>
            </a:r>
          </a:p>
          <a:p>
            <a:r>
              <a:rPr lang="en-AU" dirty="0" smtClean="0"/>
              <a:t>Enter </a:t>
            </a:r>
            <a:r>
              <a:rPr lang="en-AU" dirty="0"/>
              <a:t>your name</a:t>
            </a:r>
          </a:p>
          <a:p>
            <a:r>
              <a:rPr lang="en-AU" dirty="0"/>
              <a:t>Click on start</a:t>
            </a:r>
          </a:p>
          <a:p>
            <a:pPr lvl="1"/>
            <a:r>
              <a:rPr lang="en-AU" dirty="0"/>
              <a:t>Drag the item into the correct category</a:t>
            </a:r>
          </a:p>
          <a:p>
            <a:pPr lvl="1"/>
            <a:r>
              <a:rPr lang="en-AU" dirty="0"/>
              <a:t>Correct response earns points</a:t>
            </a:r>
          </a:p>
          <a:p>
            <a:pPr lvl="1"/>
            <a:r>
              <a:rPr lang="en-AU" dirty="0"/>
              <a:t>Need to earn 700 points to pass level one</a:t>
            </a:r>
          </a:p>
          <a:p>
            <a:pPr lvl="1"/>
            <a:r>
              <a:rPr lang="en-AU" dirty="0"/>
              <a:t>Try to pass level one and have go at level two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Atoms &amp; Elements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" y="1616130"/>
            <a:ext cx="8946541" cy="4195481"/>
          </a:xfrm>
        </p:spPr>
        <p:txBody>
          <a:bodyPr/>
          <a:lstStyle/>
          <a:p>
            <a:r>
              <a:rPr lang="en-AU" sz="2400" dirty="0" smtClean="0"/>
              <a:t>2500 years ago a teacher named Democritus who lived in ancient Greece developed the theory that the world was made up of tiny particles (which he called “</a:t>
            </a:r>
            <a:r>
              <a:rPr lang="en-AU" sz="2400" dirty="0" err="1" smtClean="0"/>
              <a:t>atomos</a:t>
            </a:r>
            <a:r>
              <a:rPr lang="en-AU" sz="2400" dirty="0" smtClean="0"/>
              <a:t>” = unable to be divided).</a:t>
            </a:r>
          </a:p>
          <a:p>
            <a:r>
              <a:rPr lang="en-AU" sz="2400" dirty="0" smtClean="0"/>
              <a:t>2400 years later we now know them as </a:t>
            </a:r>
            <a:r>
              <a:rPr lang="en-A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atoms</a:t>
            </a:r>
            <a:r>
              <a:rPr lang="en-AU" sz="2400" dirty="0" smtClean="0"/>
              <a:t>. </a:t>
            </a:r>
          </a:p>
          <a:p>
            <a:r>
              <a:rPr lang="en-AU" sz="2400" dirty="0" smtClean="0"/>
              <a:t>Each element is made of its own particular kind of atom. For example; Gold only contains gold atoms, carbon only contains carbon atoms and so on.</a:t>
            </a:r>
          </a:p>
          <a:p>
            <a:r>
              <a:rPr lang="en-A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makes atoms different from each other?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312" y="3746307"/>
            <a:ext cx="2117306" cy="257737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049853" y="2194560"/>
            <a:ext cx="1795144" cy="15193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0663311" y="2616591"/>
            <a:ext cx="267286" cy="267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11181091" y="2576291"/>
            <a:ext cx="267286" cy="267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0836246" y="3034443"/>
            <a:ext cx="267286" cy="2672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74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Inside the Atom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76" y="3477296"/>
            <a:ext cx="3695096" cy="3079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257" y="1180641"/>
            <a:ext cx="10290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Atoms are made up of 3 subatomic particles: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r>
              <a:rPr lang="en-AU" sz="2400" dirty="0" smtClean="0"/>
              <a:t> – positively charged particles found in the nucleus (centre)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r>
              <a:rPr lang="en-AU" sz="2400" dirty="0" smtClean="0"/>
              <a:t> – neutral particles found in the nucleus “glue”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AU" sz="2400" dirty="0" smtClean="0"/>
              <a:t> – negatively charged particles found orbiting the nucleus.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E.g.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2169" y="3477296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Explosion 2 6"/>
          <p:cNvSpPr/>
          <p:nvPr/>
        </p:nvSpPr>
        <p:spPr>
          <a:xfrm>
            <a:off x="5447764" y="2228045"/>
            <a:ext cx="7083380" cy="434016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Each element has </a:t>
            </a:r>
            <a:r>
              <a:rPr lang="en-AU" b="1" dirty="0" smtClean="0">
                <a:solidFill>
                  <a:schemeClr val="bg1"/>
                </a:solidFill>
              </a:rPr>
              <a:t>a </a:t>
            </a:r>
            <a:r>
              <a:rPr lang="en-AU" b="1" dirty="0">
                <a:solidFill>
                  <a:schemeClr val="bg1"/>
                </a:solidFill>
              </a:rPr>
              <a:t>specific number of protons (called its atomic number) – this is how individual atoms are distinguished from other atoms</a:t>
            </a:r>
          </a:p>
        </p:txBody>
      </p:sp>
    </p:spTree>
    <p:extLst>
      <p:ext uri="{BB962C8B-B14F-4D97-AF65-F5344CB8AC3E}">
        <p14:creationId xmlns:p14="http://schemas.microsoft.com/office/powerpoint/2010/main" val="261695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</a:t>
            </a:r>
            <a:r>
              <a:rPr lang="en-AU" dirty="0" smtClean="0"/>
              <a:t>lements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55065" cy="4195481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Each element has its own atomic number (= number of protons in its nucleus) and can be found on the periodic table.</a:t>
            </a:r>
          </a:p>
          <a:p>
            <a:r>
              <a:rPr lang="en-AU" sz="2400" dirty="0" smtClean="0"/>
              <a:t>Elements are represented by a chemical symbol. e.g. C – Carbon, O – oxygen, Au - gold</a:t>
            </a:r>
          </a:p>
          <a:p>
            <a:r>
              <a:rPr lang="en-AU" sz="2400" dirty="0" smtClean="0"/>
              <a:t>The periodic table organises all known elements in groups and rows based on their atomic number and common features. – we will look at these more next lesson.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7" y="1882667"/>
            <a:ext cx="4755796" cy="33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mtClean="0">
                <a:solidFill>
                  <a:srgbClr val="FFFF00"/>
                </a:solidFill>
              </a:rPr>
              <a:t>Elements and the Periodic Table</a:t>
            </a:r>
          </a:p>
        </p:txBody>
      </p:sp>
      <p:pic>
        <p:nvPicPr>
          <p:cNvPr id="14339" name="Picture 2" descr="http://t0.gstatic.com/images?q=tbn:ANd9GcTjvlJQU3QpsQlvim0QDdBiIVT7vBiSYgbo649myUMkyK2E1-AX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5585" r="19344" b="11810"/>
          <a:stretch>
            <a:fillRect/>
          </a:stretch>
        </p:blipFill>
        <p:spPr bwMode="auto">
          <a:xfrm>
            <a:off x="1488017" y="1989138"/>
            <a:ext cx="393488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479118" y="1989138"/>
            <a:ext cx="45127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rgbClr val="FFFF00"/>
                </a:solidFill>
                <a:latin typeface="Arial" charset="0"/>
              </a:rPr>
              <a:t>Each element on the periodic table has it’s own place which tells you some information about the element.</a:t>
            </a:r>
          </a:p>
        </p:txBody>
      </p:sp>
      <p:sp>
        <p:nvSpPr>
          <p:cNvPr id="6" name="Oval 5"/>
          <p:cNvSpPr/>
          <p:nvPr/>
        </p:nvSpPr>
        <p:spPr>
          <a:xfrm>
            <a:off x="1678518" y="2133600"/>
            <a:ext cx="1248833" cy="863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2927351" y="2565401"/>
            <a:ext cx="3551767" cy="1008063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6479118" y="3429000"/>
            <a:ext cx="4034367" cy="92333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rgbClr val="FFFF00"/>
                </a:solidFill>
                <a:latin typeface="Arial" charset="0"/>
              </a:rPr>
              <a:t>Atomic Number = number of protons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rgbClr val="FFFF00"/>
                </a:solidFill>
                <a:latin typeface="Arial" charset="0"/>
              </a:rPr>
              <a:t>Number of protons = Number of electrons</a:t>
            </a:r>
          </a:p>
        </p:txBody>
      </p:sp>
      <p:sp>
        <p:nvSpPr>
          <p:cNvPr id="11" name="Oval 10"/>
          <p:cNvSpPr/>
          <p:nvPr/>
        </p:nvSpPr>
        <p:spPr>
          <a:xfrm>
            <a:off x="2190751" y="4437064"/>
            <a:ext cx="2368549" cy="7207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59301" y="4868863"/>
            <a:ext cx="2400300" cy="647700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6959600" y="5195888"/>
            <a:ext cx="4032251" cy="646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rgbClr val="FFFF00"/>
                </a:solidFill>
                <a:latin typeface="Arial" charset="0"/>
              </a:rPr>
              <a:t>Atomic Mass = the average mass of each element</a:t>
            </a:r>
          </a:p>
        </p:txBody>
      </p:sp>
    </p:spTree>
    <p:extLst>
      <p:ext uri="{BB962C8B-B14F-4D97-AF65-F5344CB8AC3E}">
        <p14:creationId xmlns:p14="http://schemas.microsoft.com/office/powerpoint/2010/main" val="2538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Elements cont..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611"/>
            <a:ext cx="8946541" cy="4195481"/>
          </a:xfrm>
        </p:spPr>
        <p:txBody>
          <a:bodyPr/>
          <a:lstStyle/>
          <a:p>
            <a:r>
              <a:rPr lang="en-AU" sz="2400" dirty="0" smtClean="0"/>
              <a:t>The naturally occurring elements are the building blocks of everything in our world (both living and non-living, including you!) It is the way that the different atoms join </a:t>
            </a:r>
            <a:r>
              <a:rPr lang="en-A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(bond</a:t>
            </a:r>
            <a:r>
              <a:rPr lang="en-A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AU" sz="2400" dirty="0" smtClean="0"/>
              <a:t>together that makes all the different compounds in  our  world.</a:t>
            </a:r>
          </a:p>
          <a:p>
            <a:r>
              <a:rPr lang="en-AU" sz="2400" dirty="0" smtClean="0"/>
              <a:t>Because </a:t>
            </a:r>
            <a:r>
              <a:rPr lang="en-AU" sz="2400" dirty="0"/>
              <a:t>elements contain all of the same type of atom they can be represented </a:t>
            </a:r>
            <a:r>
              <a:rPr lang="en-AU" sz="2400" dirty="0" smtClean="0"/>
              <a:t>diagrammatically as the same coloured shape, bonded or not bonded to other atoms of the </a:t>
            </a:r>
            <a:r>
              <a:rPr lang="en-AU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AU" sz="2400" dirty="0" smtClean="0"/>
              <a:t> element.</a:t>
            </a: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18776" y="4093404"/>
            <a:ext cx="1498401" cy="30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Photographic Periodic Table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http://www.periodictable.com/</a:t>
            </a:r>
          </a:p>
        </p:txBody>
      </p:sp>
    </p:spTree>
    <p:extLst>
      <p:ext uri="{BB962C8B-B14F-4D97-AF65-F5344CB8AC3E}">
        <p14:creationId xmlns:p14="http://schemas.microsoft.com/office/powerpoint/2010/main" val="293808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</a:t>
            </a:r>
            <a:r>
              <a:rPr lang="en-AU" dirty="0" smtClean="0"/>
              <a:t>ompounds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83" y="1389253"/>
            <a:ext cx="6778558" cy="4195481"/>
          </a:xfrm>
        </p:spPr>
        <p:txBody>
          <a:bodyPr>
            <a:normAutofit/>
          </a:bodyPr>
          <a:lstStyle/>
          <a:p>
            <a:r>
              <a:rPr lang="en-AU" dirty="0" smtClean="0"/>
              <a:t>Substances in which the atom(s) of one element are bonded to the atom(s) of another element. </a:t>
            </a:r>
          </a:p>
          <a:p>
            <a:r>
              <a:rPr lang="en-AU" dirty="0" smtClean="0"/>
              <a:t>More simply – different types of elements joined together.</a:t>
            </a:r>
          </a:p>
          <a:p>
            <a:r>
              <a:rPr lang="en-AU" dirty="0" smtClean="0"/>
              <a:t>The elements that make up a compound are completely different from the compound. E.g. salt</a:t>
            </a:r>
          </a:p>
          <a:p>
            <a:r>
              <a:rPr lang="en-AU" dirty="0" smtClean="0"/>
              <a:t>Can be represented diagrammatically as different shapes or coloured shapes joined together..</a:t>
            </a:r>
          </a:p>
          <a:p>
            <a:r>
              <a:rPr lang="en-AU" dirty="0" smtClean="0"/>
              <a:t>E.g. Carbon dioxide, water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890" y="1294406"/>
            <a:ext cx="3542912" cy="438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85" y="4841678"/>
            <a:ext cx="1433254" cy="1623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89" y="4831333"/>
            <a:ext cx="977218" cy="84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388" y="4841678"/>
            <a:ext cx="1433254" cy="10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Compounds – Chemical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Compounds are written as chemical formula </a:t>
            </a:r>
          </a:p>
          <a:p>
            <a:pPr marL="0" indent="0">
              <a:buNone/>
            </a:pPr>
            <a:r>
              <a:rPr lang="en-AU" sz="4000" dirty="0"/>
              <a:t>	</a:t>
            </a:r>
            <a:r>
              <a:rPr lang="en-AU" sz="4000" dirty="0" smtClean="0"/>
              <a:t>	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</a:t>
            </a:r>
            <a:r>
              <a:rPr lang="en-A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en-AU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CO</a:t>
            </a:r>
            <a:r>
              <a:rPr lang="en-AU" sz="4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n-A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dirty="0" smtClean="0"/>
              <a:t>Chemical formula indicates the type of elements in the compound and how many of each type of atom make up that compound. It is a shorthand way of writing for chemists.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010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130</TotalTime>
  <Words>638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Atoms, Elements, compounds, mixtures &amp; molecules</vt:lpstr>
      <vt:lpstr>Atoms &amp; Elements</vt:lpstr>
      <vt:lpstr>Inside the Atom</vt:lpstr>
      <vt:lpstr>Elements</vt:lpstr>
      <vt:lpstr>Elements and the Periodic Table</vt:lpstr>
      <vt:lpstr>Elements cont..</vt:lpstr>
      <vt:lpstr>The Photographic Periodic Table</vt:lpstr>
      <vt:lpstr>Compounds</vt:lpstr>
      <vt:lpstr>Compounds – Chemical Formula</vt:lpstr>
      <vt:lpstr>So what is a Molecule?</vt:lpstr>
      <vt:lpstr>Mixtures</vt:lpstr>
      <vt:lpstr>Some Common Substances</vt:lpstr>
      <vt:lpstr>Summary</vt:lpstr>
      <vt:lpstr>Practice – Laptops needed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Elements, compounds mixtures</dc:title>
  <dc:creator>DICKSON, Kylie</dc:creator>
  <cp:lastModifiedBy>TURNER, Gary (gturn44)</cp:lastModifiedBy>
  <cp:revision>16</cp:revision>
  <dcterms:created xsi:type="dcterms:W3CDTF">2014-04-28T04:26:19Z</dcterms:created>
  <dcterms:modified xsi:type="dcterms:W3CDTF">2018-12-25T23:34:48Z</dcterms:modified>
</cp:coreProperties>
</file>